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23" r:id="rId2"/>
    <p:sldId id="32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105EB5-7514-4FC2-8CEE-018BEB9D6395}" v="3" dt="2022-11-15T18:15:40.38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CD105EB5-7514-4FC2-8CEE-018BEB9D6395}"/>
    <pc:docChg chg="undo custSel modSld">
      <pc:chgData name="Arnold, Geoffrey" userId="84df3a83-fb20-4e73-a9fb-16fe3fc1bec7" providerId="ADAL" clId="{CD105EB5-7514-4FC2-8CEE-018BEB9D6395}" dt="2022-11-17T14:54:20.994" v="157" actId="2711"/>
      <pc:docMkLst>
        <pc:docMk/>
      </pc:docMkLst>
      <pc:sldChg chg="modSp">
        <pc:chgData name="Arnold, Geoffrey" userId="84df3a83-fb20-4e73-a9fb-16fe3fc1bec7" providerId="ADAL" clId="{CD105EB5-7514-4FC2-8CEE-018BEB9D6395}" dt="2022-11-15T18:14:28.463" v="1"/>
        <pc:sldMkLst>
          <pc:docMk/>
          <pc:sldMk cId="0" sldId="260"/>
        </pc:sldMkLst>
        <pc:spChg chg="mod">
          <ac:chgData name="Arnold, Geoffrey" userId="84df3a83-fb20-4e73-a9fb-16fe3fc1bec7" providerId="ADAL" clId="{CD105EB5-7514-4FC2-8CEE-018BEB9D6395}" dt="2022-11-15T18:14:28.463" v="1"/>
          <ac:spMkLst>
            <pc:docMk/>
            <pc:sldMk cId="0" sldId="260"/>
            <ac:spMk id="209" creationId="{00000000-0000-0000-0000-000000000000}"/>
          </ac:spMkLst>
        </pc:spChg>
      </pc:sldChg>
      <pc:sldChg chg="modSp">
        <pc:chgData name="Arnold, Geoffrey" userId="84df3a83-fb20-4e73-a9fb-16fe3fc1bec7" providerId="ADAL" clId="{CD105EB5-7514-4FC2-8CEE-018BEB9D6395}" dt="2022-11-15T18:14:21.503" v="0"/>
        <pc:sldMkLst>
          <pc:docMk/>
          <pc:sldMk cId="0" sldId="261"/>
        </pc:sldMkLst>
        <pc:spChg chg="mod">
          <ac:chgData name="Arnold, Geoffrey" userId="84df3a83-fb20-4e73-a9fb-16fe3fc1bec7" providerId="ADAL" clId="{CD105EB5-7514-4FC2-8CEE-018BEB9D6395}" dt="2022-11-15T18:14:21.503" v="0"/>
          <ac:spMkLst>
            <pc:docMk/>
            <pc:sldMk cId="0" sldId="261"/>
            <ac:spMk id="21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42.082" v="2" actId="2711"/>
        <pc:sldMkLst>
          <pc:docMk/>
          <pc:sldMk cId="0" sldId="262"/>
        </pc:sldMkLst>
        <pc:spChg chg="mod">
          <ac:chgData name="Arnold, Geoffrey" userId="84df3a83-fb20-4e73-a9fb-16fe3fc1bec7" providerId="ADAL" clId="{CD105EB5-7514-4FC2-8CEE-018BEB9D6395}" dt="2022-11-15T18:14:42.082" v="2" actId="2711"/>
          <ac:spMkLst>
            <pc:docMk/>
            <pc:sldMk cId="0" sldId="262"/>
            <ac:spMk id="22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48.166" v="3" actId="2711"/>
        <pc:sldMkLst>
          <pc:docMk/>
          <pc:sldMk cId="0" sldId="264"/>
        </pc:sldMkLst>
        <pc:spChg chg="mod">
          <ac:chgData name="Arnold, Geoffrey" userId="84df3a83-fb20-4e73-a9fb-16fe3fc1bec7" providerId="ADAL" clId="{CD105EB5-7514-4FC2-8CEE-018BEB9D6395}" dt="2022-11-15T18:14:48.166" v="3" actId="2711"/>
          <ac:spMkLst>
            <pc:docMk/>
            <pc:sldMk cId="0" sldId="264"/>
            <ac:spMk id="23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58.859" v="5" actId="2711"/>
        <pc:sldMkLst>
          <pc:docMk/>
          <pc:sldMk cId="0" sldId="271"/>
        </pc:sldMkLst>
        <pc:spChg chg="mod">
          <ac:chgData name="Arnold, Geoffrey" userId="84df3a83-fb20-4e73-a9fb-16fe3fc1bec7" providerId="ADAL" clId="{CD105EB5-7514-4FC2-8CEE-018BEB9D6395}" dt="2022-11-15T18:14:54.302" v="4" actId="1076"/>
          <ac:spMkLst>
            <pc:docMk/>
            <pc:sldMk cId="0" sldId="271"/>
            <ac:spMk id="26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4:58.859" v="5" actId="2711"/>
          <ac:spMkLst>
            <pc:docMk/>
            <pc:sldMk cId="0" sldId="271"/>
            <ac:spMk id="26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3:30.663" v="150" actId="2711"/>
        <pc:sldMkLst>
          <pc:docMk/>
          <pc:sldMk cId="0" sldId="272"/>
        </pc:sldMkLst>
        <pc:spChg chg="mod">
          <ac:chgData name="Arnold, Geoffrey" userId="84df3a83-fb20-4e73-a9fb-16fe3fc1bec7" providerId="ADAL" clId="{CD105EB5-7514-4FC2-8CEE-018BEB9D6395}" dt="2022-11-17T14:53:19.311" v="149" actId="1076"/>
          <ac:spMkLst>
            <pc:docMk/>
            <pc:sldMk cId="0" sldId="272"/>
            <ac:spMk id="27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7T14:53:30.663" v="150" actId="2711"/>
          <ac:spMkLst>
            <pc:docMk/>
            <pc:sldMk cId="0" sldId="272"/>
            <ac:spMk id="27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5:03.753" v="6" actId="2711"/>
        <pc:sldMkLst>
          <pc:docMk/>
          <pc:sldMk cId="0" sldId="273"/>
        </pc:sldMkLst>
        <pc:spChg chg="mod">
          <ac:chgData name="Arnold, Geoffrey" userId="84df3a83-fb20-4e73-a9fb-16fe3fc1bec7" providerId="ADAL" clId="{CD105EB5-7514-4FC2-8CEE-018BEB9D6395}" dt="2022-11-15T18:15:03.753" v="6" actId="2711"/>
          <ac:spMkLst>
            <pc:docMk/>
            <pc:sldMk cId="0" sldId="273"/>
            <ac:spMk id="28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6T23:50:46.383" v="138" actId="20577"/>
        <pc:sldMkLst>
          <pc:docMk/>
          <pc:sldMk cId="0" sldId="274"/>
        </pc:sldMkLst>
        <pc:spChg chg="mod">
          <ac:chgData name="Arnold, Geoffrey" userId="84df3a83-fb20-4e73-a9fb-16fe3fc1bec7" providerId="ADAL" clId="{CD105EB5-7514-4FC2-8CEE-018BEB9D6395}" dt="2022-11-16T23:50:46.383" v="138" actId="20577"/>
          <ac:spMkLst>
            <pc:docMk/>
            <pc:sldMk cId="0" sldId="274"/>
            <ac:spMk id="29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5:18.347" v="8" actId="2711"/>
        <pc:sldMkLst>
          <pc:docMk/>
          <pc:sldMk cId="0" sldId="275"/>
        </pc:sldMkLst>
        <pc:spChg chg="mod">
          <ac:chgData name="Arnold, Geoffrey" userId="84df3a83-fb20-4e73-a9fb-16fe3fc1bec7" providerId="ADAL" clId="{CD105EB5-7514-4FC2-8CEE-018BEB9D6395}" dt="2022-11-15T18:15:18.347" v="8" actId="2711"/>
          <ac:spMkLst>
            <pc:docMk/>
            <pc:sldMk cId="0" sldId="275"/>
            <ac:spMk id="296" creationId="{00000000-0000-0000-0000-000000000000}"/>
          </ac:spMkLst>
        </pc:spChg>
      </pc:sldChg>
      <pc:sldChg chg="modSp">
        <pc:chgData name="Arnold, Geoffrey" userId="84df3a83-fb20-4e73-a9fb-16fe3fc1bec7" providerId="ADAL" clId="{CD105EB5-7514-4FC2-8CEE-018BEB9D6395}" dt="2022-11-15T18:15:40.385" v="9"/>
        <pc:sldMkLst>
          <pc:docMk/>
          <pc:sldMk cId="0" sldId="277"/>
        </pc:sldMkLst>
        <pc:spChg chg="mod">
          <ac:chgData name="Arnold, Geoffrey" userId="84df3a83-fb20-4e73-a9fb-16fe3fc1bec7" providerId="ADAL" clId="{CD105EB5-7514-4FC2-8CEE-018BEB9D6395}" dt="2022-11-15T18:15:40.385" v="9"/>
          <ac:spMkLst>
            <pc:docMk/>
            <pc:sldMk cId="0" sldId="277"/>
            <ac:spMk id="30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00:14:16.529" v="144" actId="20577"/>
        <pc:sldMkLst>
          <pc:docMk/>
          <pc:sldMk cId="0" sldId="281"/>
        </pc:sldMkLst>
        <pc:spChg chg="mod">
          <ac:chgData name="Arnold, Geoffrey" userId="84df3a83-fb20-4e73-a9fb-16fe3fc1bec7" providerId="ADAL" clId="{CD105EB5-7514-4FC2-8CEE-018BEB9D6395}" dt="2022-11-17T00:14:16.529" v="144" actId="20577"/>
          <ac:spMkLst>
            <pc:docMk/>
            <pc:sldMk cId="0" sldId="281"/>
            <ac:spMk id="32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00:31:12.832" v="147" actId="20577"/>
        <pc:sldMkLst>
          <pc:docMk/>
          <pc:sldMk cId="0" sldId="285"/>
        </pc:sldMkLst>
        <pc:spChg chg="mod">
          <ac:chgData name="Arnold, Geoffrey" userId="84df3a83-fb20-4e73-a9fb-16fe3fc1bec7" providerId="ADAL" clId="{CD105EB5-7514-4FC2-8CEE-018BEB9D6395}" dt="2022-11-17T00:31:12.832" v="147" actId="20577"/>
          <ac:spMkLst>
            <pc:docMk/>
            <pc:sldMk cId="0" sldId="285"/>
            <ac:spMk id="34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16.912" v="134" actId="2711"/>
        <pc:sldMkLst>
          <pc:docMk/>
          <pc:sldMk cId="0" sldId="287"/>
        </pc:sldMkLst>
        <pc:spChg chg="mod">
          <ac:chgData name="Arnold, Geoffrey" userId="84df3a83-fb20-4e73-a9fb-16fe3fc1bec7" providerId="ADAL" clId="{CD105EB5-7514-4FC2-8CEE-018BEB9D6395}" dt="2022-11-15T18:19:16.912" v="134" actId="2711"/>
          <ac:spMkLst>
            <pc:docMk/>
            <pc:sldMk cId="0" sldId="287"/>
            <ac:spMk id="355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23.734" v="135" actId="2711"/>
        <pc:sldMkLst>
          <pc:docMk/>
          <pc:sldMk cId="0" sldId="288"/>
        </pc:sldMkLst>
        <pc:spChg chg="mod">
          <ac:chgData name="Arnold, Geoffrey" userId="84df3a83-fb20-4e73-a9fb-16fe3fc1bec7" providerId="ADAL" clId="{CD105EB5-7514-4FC2-8CEE-018BEB9D6395}" dt="2022-11-15T18:19:23.734" v="135" actId="2711"/>
          <ac:spMkLst>
            <pc:docMk/>
            <pc:sldMk cId="0" sldId="288"/>
            <ac:spMk id="36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30.367" v="136" actId="2711"/>
        <pc:sldMkLst>
          <pc:docMk/>
          <pc:sldMk cId="0" sldId="290"/>
        </pc:sldMkLst>
        <pc:spChg chg="mod">
          <ac:chgData name="Arnold, Geoffrey" userId="84df3a83-fb20-4e73-a9fb-16fe3fc1bec7" providerId="ADAL" clId="{CD105EB5-7514-4FC2-8CEE-018BEB9D6395}" dt="2022-11-15T18:19:30.367" v="136" actId="2711"/>
          <ac:spMkLst>
            <pc:docMk/>
            <pc:sldMk cId="0" sldId="290"/>
            <ac:spMk id="37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13.414" v="118" actId="2711"/>
        <pc:sldMkLst>
          <pc:docMk/>
          <pc:sldMk cId="0" sldId="297"/>
        </pc:sldMkLst>
        <pc:spChg chg="mod">
          <ac:chgData name="Arnold, Geoffrey" userId="84df3a83-fb20-4e73-a9fb-16fe3fc1bec7" providerId="ADAL" clId="{CD105EB5-7514-4FC2-8CEE-018BEB9D6395}" dt="2022-11-15T18:17:13.414" v="118" actId="2711"/>
          <ac:spMkLst>
            <pc:docMk/>
            <pc:sldMk cId="0" sldId="297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21.138" v="119" actId="2711"/>
        <pc:sldMkLst>
          <pc:docMk/>
          <pc:sldMk cId="0" sldId="300"/>
        </pc:sldMkLst>
        <pc:spChg chg="mod">
          <ac:chgData name="Arnold, Geoffrey" userId="84df3a83-fb20-4e73-a9fb-16fe3fc1bec7" providerId="ADAL" clId="{CD105EB5-7514-4FC2-8CEE-018BEB9D6395}" dt="2022-11-15T18:17:21.138" v="119" actId="2711"/>
          <ac:spMkLst>
            <pc:docMk/>
            <pc:sldMk cId="0" sldId="300"/>
            <ac:spMk id="20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27.404" v="120" actId="2711"/>
        <pc:sldMkLst>
          <pc:docMk/>
          <pc:sldMk cId="0" sldId="301"/>
        </pc:sldMkLst>
        <pc:spChg chg="mod">
          <ac:chgData name="Arnold, Geoffrey" userId="84df3a83-fb20-4e73-a9fb-16fe3fc1bec7" providerId="ADAL" clId="{CD105EB5-7514-4FC2-8CEE-018BEB9D6395}" dt="2022-11-15T18:17:27.404" v="120" actId="2711"/>
          <ac:spMkLst>
            <pc:docMk/>
            <pc:sldMk cId="0" sldId="301"/>
            <ac:spMk id="211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42.002" v="121" actId="2711"/>
        <pc:sldMkLst>
          <pc:docMk/>
          <pc:sldMk cId="0" sldId="304"/>
        </pc:sldMkLst>
        <pc:spChg chg="mod">
          <ac:chgData name="Arnold, Geoffrey" userId="84df3a83-fb20-4e73-a9fb-16fe3fc1bec7" providerId="ADAL" clId="{CD105EB5-7514-4FC2-8CEE-018BEB9D6395}" dt="2022-11-15T18:17:42.002" v="121" actId="2711"/>
          <ac:spMkLst>
            <pc:docMk/>
            <pc:sldMk cId="0" sldId="304"/>
            <ac:spMk id="22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50.381" v="122" actId="2711"/>
        <pc:sldMkLst>
          <pc:docMk/>
          <pc:sldMk cId="0" sldId="305"/>
        </pc:sldMkLst>
        <pc:spChg chg="mod">
          <ac:chgData name="Arnold, Geoffrey" userId="84df3a83-fb20-4e73-a9fb-16fe3fc1bec7" providerId="ADAL" clId="{CD105EB5-7514-4FC2-8CEE-018BEB9D6395}" dt="2022-11-15T18:17:50.381" v="122" actId="2711"/>
          <ac:spMkLst>
            <pc:docMk/>
            <pc:sldMk cId="0" sldId="305"/>
            <ac:spMk id="22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3:53.788" v="151" actId="20577"/>
        <pc:sldMkLst>
          <pc:docMk/>
          <pc:sldMk cId="0" sldId="306"/>
        </pc:sldMkLst>
        <pc:spChg chg="mod">
          <ac:chgData name="Arnold, Geoffrey" userId="84df3a83-fb20-4e73-a9fb-16fe3fc1bec7" providerId="ADAL" clId="{CD105EB5-7514-4FC2-8CEE-018BEB9D6395}" dt="2022-11-17T14:53:53.788" v="151" actId="20577"/>
          <ac:spMkLst>
            <pc:docMk/>
            <pc:sldMk cId="0" sldId="306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01.220" v="124" actId="2711"/>
        <pc:sldMkLst>
          <pc:docMk/>
          <pc:sldMk cId="0" sldId="307"/>
        </pc:sldMkLst>
        <pc:spChg chg="mod">
          <ac:chgData name="Arnold, Geoffrey" userId="84df3a83-fb20-4e73-a9fb-16fe3fc1bec7" providerId="ADAL" clId="{CD105EB5-7514-4FC2-8CEE-018BEB9D6395}" dt="2022-11-15T18:17:56.255" v="123" actId="2711"/>
          <ac:spMkLst>
            <pc:docMk/>
            <pc:sldMk cId="0" sldId="307"/>
            <ac:spMk id="248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01.220" v="124" actId="2711"/>
          <ac:spMkLst>
            <pc:docMk/>
            <pc:sldMk cId="0" sldId="307"/>
            <ac:spMk id="250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4:07.046" v="155" actId="20577"/>
        <pc:sldMkLst>
          <pc:docMk/>
          <pc:sldMk cId="0" sldId="309"/>
        </pc:sldMkLst>
        <pc:spChg chg="mod">
          <ac:chgData name="Arnold, Geoffrey" userId="84df3a83-fb20-4e73-a9fb-16fe3fc1bec7" providerId="ADAL" clId="{CD105EB5-7514-4FC2-8CEE-018BEB9D6395}" dt="2022-11-17T14:54:07.046" v="155" actId="20577"/>
          <ac:spMkLst>
            <pc:docMk/>
            <pc:sldMk cId="0" sldId="309"/>
            <ac:spMk id="26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20.538" v="127" actId="2711"/>
        <pc:sldMkLst>
          <pc:docMk/>
          <pc:sldMk cId="0" sldId="310"/>
        </pc:sldMkLst>
        <pc:spChg chg="mod">
          <ac:chgData name="Arnold, Geoffrey" userId="84df3a83-fb20-4e73-a9fb-16fe3fc1bec7" providerId="ADAL" clId="{CD105EB5-7514-4FC2-8CEE-018BEB9D6395}" dt="2022-11-15T18:18:14.692" v="126" actId="1076"/>
          <ac:spMkLst>
            <pc:docMk/>
            <pc:sldMk cId="0" sldId="310"/>
            <ac:spMk id="27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20.538" v="127" actId="2711"/>
          <ac:spMkLst>
            <pc:docMk/>
            <pc:sldMk cId="0" sldId="310"/>
            <ac:spMk id="27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35.985" v="130" actId="2711"/>
        <pc:sldMkLst>
          <pc:docMk/>
          <pc:sldMk cId="0" sldId="312"/>
        </pc:sldMkLst>
        <pc:spChg chg="mod">
          <ac:chgData name="Arnold, Geoffrey" userId="84df3a83-fb20-4e73-a9fb-16fe3fc1bec7" providerId="ADAL" clId="{CD105EB5-7514-4FC2-8CEE-018BEB9D6395}" dt="2022-11-15T18:18:28.019" v="128" actId="2711"/>
          <ac:spMkLst>
            <pc:docMk/>
            <pc:sldMk cId="0" sldId="312"/>
            <ac:spMk id="281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32.609" v="129" actId="1076"/>
          <ac:spMkLst>
            <pc:docMk/>
            <pc:sldMk cId="0" sldId="312"/>
            <ac:spMk id="282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35.985" v="130" actId="2711"/>
          <ac:spMkLst>
            <pc:docMk/>
            <pc:sldMk cId="0" sldId="312"/>
            <ac:spMk id="28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4:14.866" v="156" actId="2711"/>
        <pc:sldMkLst>
          <pc:docMk/>
          <pc:sldMk cId="0" sldId="313"/>
        </pc:sldMkLst>
        <pc:spChg chg="mod">
          <ac:chgData name="Arnold, Geoffrey" userId="84df3a83-fb20-4e73-a9fb-16fe3fc1bec7" providerId="ADAL" clId="{CD105EB5-7514-4FC2-8CEE-018BEB9D6395}" dt="2022-11-17T14:54:14.866" v="156" actId="2711"/>
          <ac:spMkLst>
            <pc:docMk/>
            <pc:sldMk cId="0" sldId="313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4:20.994" v="157" actId="2711"/>
        <pc:sldMkLst>
          <pc:docMk/>
          <pc:sldMk cId="0" sldId="314"/>
        </pc:sldMkLst>
        <pc:spChg chg="mod">
          <ac:chgData name="Arnold, Geoffrey" userId="84df3a83-fb20-4e73-a9fb-16fe3fc1bec7" providerId="ADAL" clId="{CD105EB5-7514-4FC2-8CEE-018BEB9D6395}" dt="2022-11-17T14:54:20.994" v="157" actId="2711"/>
          <ac:spMkLst>
            <pc:docMk/>
            <pc:sldMk cId="0" sldId="314"/>
            <ac:spMk id="29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44.693" v="131" actId="2711"/>
        <pc:sldMkLst>
          <pc:docMk/>
          <pc:sldMk cId="0" sldId="316"/>
        </pc:sldMkLst>
        <pc:spChg chg="mod">
          <ac:chgData name="Arnold, Geoffrey" userId="84df3a83-fb20-4e73-a9fb-16fe3fc1bec7" providerId="ADAL" clId="{CD105EB5-7514-4FC2-8CEE-018BEB9D6395}" dt="2022-11-15T18:18:44.693" v="131" actId="2711"/>
          <ac:spMkLst>
            <pc:docMk/>
            <pc:sldMk cId="0" sldId="316"/>
            <ac:spMk id="309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51.677" v="132" actId="2711"/>
        <pc:sldMkLst>
          <pc:docMk/>
          <pc:sldMk cId="0" sldId="317"/>
        </pc:sldMkLst>
        <pc:spChg chg="mod">
          <ac:chgData name="Arnold, Geoffrey" userId="84df3a83-fb20-4e73-a9fb-16fe3fc1bec7" providerId="ADAL" clId="{CD105EB5-7514-4FC2-8CEE-018BEB9D6395}" dt="2022-11-15T18:18:51.677" v="132" actId="2711"/>
          <ac:spMkLst>
            <pc:docMk/>
            <pc:sldMk cId="0" sldId="317"/>
            <ac:spMk id="31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06.049" v="133" actId="2711"/>
        <pc:sldMkLst>
          <pc:docMk/>
          <pc:sldMk cId="0" sldId="320"/>
        </pc:sldMkLst>
        <pc:spChg chg="mod">
          <ac:chgData name="Arnold, Geoffrey" userId="84df3a83-fb20-4e73-a9fb-16fe3fc1bec7" providerId="ADAL" clId="{CD105EB5-7514-4FC2-8CEE-018BEB9D6395}" dt="2022-11-15T18:19:06.049" v="133" actId="2711"/>
          <ac:spMkLst>
            <pc:docMk/>
            <pc:sldMk cId="0" sldId="320"/>
            <ac:spMk id="325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6:49.665" v="116" actId="20577"/>
        <pc:sldMkLst>
          <pc:docMk/>
          <pc:sldMk cId="482118346" sldId="324"/>
        </pc:sldMkLst>
        <pc:spChg chg="mod">
          <ac:chgData name="Arnold, Geoffrey" userId="84df3a83-fb20-4e73-a9fb-16fe3fc1bec7" providerId="ADAL" clId="{CD105EB5-7514-4FC2-8CEE-018BEB9D6395}" dt="2022-11-15T18:16:49.665" v="116" actId="20577"/>
          <ac:spMkLst>
            <pc:docMk/>
            <pc:sldMk cId="482118346" sldId="324"/>
            <ac:spMk id="2" creationId="{356868BA-4CC2-4257-9B6A-B605C91F7996}"/>
          </ac:spMkLst>
        </pc:spChg>
      </pc:sldChg>
    </pc:docChg>
  </pc:docChgLst>
  <pc:docChgLst>
    <pc:chgData name="Arnold, Geoffrey" userId="84df3a83-fb20-4e73-a9fb-16fe3fc1bec7" providerId="ADAL" clId="{CE057583-3817-4A45-831A-7B9DB6E49A53}"/>
    <pc:docChg chg="undo custSel addSld delSld modSld sldOrd">
      <pc:chgData name="Arnold, Geoffrey" userId="84df3a83-fb20-4e73-a9fb-16fe3fc1bec7" providerId="ADAL" clId="{CE057583-3817-4A45-831A-7B9DB6E49A53}" dt="2021-02-26T01:39:15.755" v="283" actId="14100"/>
      <pc:docMkLst>
        <pc:docMk/>
      </pc:docMkLst>
      <pc:sldChg chg="modSp">
        <pc:chgData name="Arnold, Geoffrey" userId="84df3a83-fb20-4e73-a9fb-16fe3fc1bec7" providerId="ADAL" clId="{CE057583-3817-4A45-831A-7B9DB6E49A53}" dt="2021-02-24T18:43:49.963" v="3" actId="6549"/>
        <pc:sldMkLst>
          <pc:docMk/>
          <pc:sldMk cId="0" sldId="257"/>
        </pc:sldMkLst>
        <pc:spChg chg="mod">
          <ac:chgData name="Arnold, Geoffrey" userId="84df3a83-fb20-4e73-a9fb-16fe3fc1bec7" providerId="ADAL" clId="{CE057583-3817-4A45-831A-7B9DB6E49A53}" dt="2021-02-24T18:43:49.963" v="3" actId="6549"/>
          <ac:spMkLst>
            <pc:docMk/>
            <pc:sldMk cId="0" sldId="257"/>
            <ac:spMk id="199" creationId="{00000000-0000-0000-0000-000000000000}"/>
          </ac:spMkLst>
        </pc:spChg>
      </pc:sldChg>
      <pc:sldChg chg="modSp">
        <pc:chgData name="Arnold, Geoffrey" userId="84df3a83-fb20-4e73-a9fb-16fe3fc1bec7" providerId="ADAL" clId="{CE057583-3817-4A45-831A-7B9DB6E49A53}" dt="2021-02-25T23:48:42.585" v="280" actId="20577"/>
        <pc:sldMkLst>
          <pc:docMk/>
          <pc:sldMk cId="0" sldId="267"/>
        </pc:sldMkLst>
        <pc:spChg chg="mod">
          <ac:chgData name="Arnold, Geoffrey" userId="84df3a83-fb20-4e73-a9fb-16fe3fc1bec7" providerId="ADAL" clId="{CE057583-3817-4A45-831A-7B9DB6E49A53}" dt="2021-02-25T23:48:42.585" v="280" actId="20577"/>
          <ac:spMkLst>
            <pc:docMk/>
            <pc:sldMk cId="0" sldId="267"/>
            <ac:spMk id="249" creationId="{00000000-0000-0000-0000-000000000000}"/>
          </ac:spMkLst>
        </pc:spChg>
      </pc:sldChg>
      <pc:sldChg chg="delSp modSp">
        <pc:chgData name="Arnold, Geoffrey" userId="84df3a83-fb20-4e73-a9fb-16fe3fc1bec7" providerId="ADAL" clId="{CE057583-3817-4A45-831A-7B9DB6E49A53}" dt="2021-02-26T01:39:15.755" v="283" actId="14100"/>
        <pc:sldMkLst>
          <pc:docMk/>
          <pc:sldMk cId="0" sldId="310"/>
        </pc:sldMkLst>
        <pc:spChg chg="del">
          <ac:chgData name="Arnold, Geoffrey" userId="84df3a83-fb20-4e73-a9fb-16fe3fc1bec7" providerId="ADAL" clId="{CE057583-3817-4A45-831A-7B9DB6E49A53}" dt="2021-02-26T01:39:06.853" v="281" actId="478"/>
          <ac:spMkLst>
            <pc:docMk/>
            <pc:sldMk cId="0" sldId="310"/>
            <ac:spMk id="266" creationId="{00000000-0000-0000-0000-000000000000}"/>
          </ac:spMkLst>
        </pc:spChg>
        <pc:spChg chg="mod">
          <ac:chgData name="Arnold, Geoffrey" userId="84df3a83-fb20-4e73-a9fb-16fe3fc1bec7" providerId="ADAL" clId="{CE057583-3817-4A45-831A-7B9DB6E49A53}" dt="2021-02-26T01:39:15.755" v="283" actId="14100"/>
          <ac:spMkLst>
            <pc:docMk/>
            <pc:sldMk cId="0" sldId="310"/>
            <ac:spMk id="267" creationId="{00000000-0000-0000-0000-000000000000}"/>
          </ac:spMkLst>
        </pc:spChg>
      </pc:sldChg>
      <pc:sldChg chg="modSp add">
        <pc:chgData name="Arnold, Geoffrey" userId="84df3a83-fb20-4e73-a9fb-16fe3fc1bec7" providerId="ADAL" clId="{CE057583-3817-4A45-831A-7B9DB6E49A53}" dt="2021-02-24T18:44:05.120" v="23" actId="20577"/>
        <pc:sldMkLst>
          <pc:docMk/>
          <pc:sldMk cId="3178695274" sldId="323"/>
        </pc:sldMkLst>
        <pc:spChg chg="mod">
          <ac:chgData name="Arnold, Geoffrey" userId="84df3a83-fb20-4e73-a9fb-16fe3fc1bec7" providerId="ADAL" clId="{CE057583-3817-4A45-831A-7B9DB6E49A53}" dt="2021-02-24T18:44:05.120" v="23" actId="20577"/>
          <ac:spMkLst>
            <pc:docMk/>
            <pc:sldMk cId="3178695274" sldId="323"/>
            <ac:spMk id="195" creationId="{00000000-0000-0000-0000-000000000000}"/>
          </ac:spMkLst>
        </pc:spChg>
      </pc:sldChg>
      <pc:sldChg chg="addSp modSp add ord">
        <pc:chgData name="Arnold, Geoffrey" userId="84df3a83-fb20-4e73-a9fb-16fe3fc1bec7" providerId="ADAL" clId="{CE057583-3817-4A45-831A-7B9DB6E49A53}" dt="2021-02-24T18:46:14.231" v="279" actId="1076"/>
        <pc:sldMkLst>
          <pc:docMk/>
          <pc:sldMk cId="482118346" sldId="324"/>
        </pc:sldMkLst>
        <pc:spChg chg="mod">
          <ac:chgData name="Arnold, Geoffrey" userId="84df3a83-fb20-4e73-a9fb-16fe3fc1bec7" providerId="ADAL" clId="{CE057583-3817-4A45-831A-7B9DB6E49A53}" dt="2021-02-24T18:46:03.708" v="277" actId="20577"/>
          <ac:spMkLst>
            <pc:docMk/>
            <pc:sldMk cId="482118346" sldId="324"/>
            <ac:spMk id="2" creationId="{356868BA-4CC2-4257-9B6A-B605C91F7996}"/>
          </ac:spMkLst>
        </pc:spChg>
        <pc:spChg chg="mod">
          <ac:chgData name="Arnold, Geoffrey" userId="84df3a83-fb20-4e73-a9fb-16fe3fc1bec7" providerId="ADAL" clId="{CE057583-3817-4A45-831A-7B9DB6E49A53}" dt="2021-02-24T18:44:26.127" v="49" actId="20577"/>
          <ac:spMkLst>
            <pc:docMk/>
            <pc:sldMk cId="482118346" sldId="324"/>
            <ac:spMk id="3" creationId="{BCE33CEF-0BC8-4318-8E7B-8826B5E21C2E}"/>
          </ac:spMkLst>
        </pc:spChg>
        <pc:picChg chg="add mod">
          <ac:chgData name="Arnold, Geoffrey" userId="84df3a83-fb20-4e73-a9fb-16fe3fc1bec7" providerId="ADAL" clId="{CE057583-3817-4A45-831A-7B9DB6E49A53}" dt="2021-02-24T18:46:14.231" v="279" actId="1076"/>
          <ac:picMkLst>
            <pc:docMk/>
            <pc:sldMk cId="482118346" sldId="324"/>
            <ac:picMk id="4" creationId="{3EB63D52-C03B-4879-AA7C-39A3947661A0}"/>
          </ac:picMkLst>
        </pc:picChg>
      </pc:sldChg>
      <pc:sldChg chg="modSp add del">
        <pc:chgData name="Arnold, Geoffrey" userId="84df3a83-fb20-4e73-a9fb-16fe3fc1bec7" providerId="ADAL" clId="{CE057583-3817-4A45-831A-7B9DB6E49A53}" dt="2021-02-24T18:44:15.163" v="32" actId="2696"/>
        <pc:sldMkLst>
          <pc:docMk/>
          <pc:sldMk cId="822262475" sldId="324"/>
        </pc:sldMkLst>
        <pc:spChg chg="mod">
          <ac:chgData name="Arnold, Geoffrey" userId="84df3a83-fb20-4e73-a9fb-16fe3fc1bec7" providerId="ADAL" clId="{CE057583-3817-4A45-831A-7B9DB6E49A53}" dt="2021-02-24T18:44:12.608" v="31" actId="20577"/>
          <ac:spMkLst>
            <pc:docMk/>
            <pc:sldMk cId="822262475" sldId="324"/>
            <ac:spMk id="2" creationId="{26E42FBA-515B-41C9-BC8E-2E09AC0456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Homework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Homework</a:t>
            </a:r>
          </a:p>
        </p:txBody>
      </p:sp>
      <p:sp>
        <p:nvSpPr>
          <p:cNvPr id="181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pic>
        <p:nvPicPr>
          <p:cNvPr id="182" name="kissclipart-clip-art-laptop-clipart-laptop-clip-art-1d354aa3cf5e1e46.png" descr="kissclipart-clip-art-laptop-clipart-laptop-clip-art-1d354aa3cf5e1e46.png"/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18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colorbrewer2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images.plot.ly/plotly-documentation/images/r_cheat_sheet.pdf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DT/functions.html" TargetMode="External"/><Relationship Id="rId2" Type="http://schemas.openxmlformats.org/officeDocument/2006/relationships/hyperlink" Target="https://rstudio.github.io/DT/options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DT/extensions.html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dley/shinySignals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osit.co/resources/cheatsheets/" TargetMode="External"/><Relationship Id="rId4" Type="http://schemas.openxmlformats.org/officeDocument/2006/relationships/hyperlink" Target="https://www.rstudio.com/resources/cheatsheet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osit.co/resources/cheatsheets/" TargetMode="External"/><Relationship Id="rId4" Type="http://schemas.openxmlformats.org/officeDocument/2006/relationships/hyperlink" Target="https://www.rstudio.com/resources/cheatshee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lang="en-US" dirty="0"/>
              <a:t>Homework 1 Feedback</a:t>
            </a:r>
            <a:endParaRPr dirty="0"/>
          </a:p>
        </p:txBody>
      </p:sp>
      <p:sp>
        <p:nvSpPr>
          <p:cNvPr id="19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86952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30" y="1020813"/>
            <a:ext cx="17577874" cy="1177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ggplot(mtcars, aes(x = hp, y = mpg)) +…"/>
          <p:cNvSpPr txBox="1"/>
          <p:nvPr/>
        </p:nvSpPr>
        <p:spPr>
          <a:xfrm>
            <a:off x="7257256" y="6679523"/>
            <a:ext cx="973022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geom_smooth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068" y="1359007"/>
            <a:ext cx="16054516" cy="1075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1" name="Build any 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any plot</a:t>
            </a:r>
          </a:p>
          <a:p>
            <a:pPr lvl="1"/>
            <a:r>
              <a:t>Use any dataset</a:t>
            </a:r>
          </a:p>
        </p:txBody>
      </p:sp>
      <p:pic>
        <p:nvPicPr>
          <p:cNvPr id="242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1303" y="10301351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re there any other plots from the markdown file you would like to see?"/>
          <p:cNvSpPr txBox="1">
            <a:spLocks noGrp="1"/>
          </p:cNvSpPr>
          <p:nvPr>
            <p:ph type="body" idx="21"/>
          </p:nvPr>
        </p:nvSpPr>
        <p:spPr>
          <a:xfrm>
            <a:off x="3264876" y="5729487"/>
            <a:ext cx="17854247" cy="225702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Are there any other plots from the markdown</a:t>
            </a:r>
            <a:endParaRPr lang="en-US" dirty="0"/>
          </a:p>
          <a:p>
            <a:r>
              <a:rPr dirty="0"/>
              <a:t> file you would like to see?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02" y="1914004"/>
            <a:ext cx="15820851" cy="831197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https://colorbrewer2.org/"/>
          <p:cNvSpPr txBox="1"/>
          <p:nvPr/>
        </p:nvSpPr>
        <p:spPr>
          <a:xfrm>
            <a:off x="8737460" y="11226426"/>
            <a:ext cx="63554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https://colorbrewer2.org/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otly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>
            <a:lvl1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lvl1pPr>
          </a:lstStyle>
          <a:p>
            <a:r>
              <a:t>plotly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g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ggplotly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ectangle"/>
          <p:cNvSpPr/>
          <p:nvPr/>
        </p:nvSpPr>
        <p:spPr>
          <a:xfrm>
            <a:off x="1033449" y="4062686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ggplotly(…"/>
          <p:cNvSpPr txBox="1"/>
          <p:nvPr/>
        </p:nvSpPr>
        <p:spPr>
          <a:xfrm>
            <a:off x="6769496" y="5575597"/>
            <a:ext cx="1071767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geom_smooth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ggplotly(…"/>
          <p:cNvSpPr txBox="1"/>
          <p:nvPr/>
        </p:nvSpPr>
        <p:spPr>
          <a:xfrm>
            <a:off x="4314285" y="4788402"/>
            <a:ext cx="11095986" cy="4541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ggtitle</a:t>
            </a:r>
            <a:r>
              <a:rPr dirty="0">
                <a:latin typeface="Lucida Console" panose="020B0609040504020204" pitchFamily="49" charset="0"/>
              </a:rPr>
              <a:t>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xlab</a:t>
            </a:r>
            <a:r>
              <a:rPr dirty="0">
                <a:latin typeface="Lucida Console" panose="020B0609040504020204" pitchFamily="49" charset="0"/>
              </a:rPr>
              <a:t>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ylab</a:t>
            </a:r>
            <a:r>
              <a:rPr dirty="0">
                <a:latin typeface="Lucida Console" panose="020B0609040504020204" pitchFamily="49" charset="0"/>
              </a:rPr>
              <a:t>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tooltip = c("x", "y")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868BA-4CC2-4257-9B6A-B605C91F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more ownership of the app</a:t>
            </a:r>
          </a:p>
          <a:p>
            <a:pPr lvl="1"/>
            <a:r>
              <a:rPr lang="en-US" dirty="0"/>
              <a:t>A few submissions of simply repurposing of in-class examples</a:t>
            </a:r>
          </a:p>
          <a:p>
            <a:r>
              <a:rPr lang="en-US" dirty="0"/>
              <a:t>Try to avoid scrolling in your UI (especially with figure specific filters)</a:t>
            </a:r>
          </a:p>
          <a:p>
            <a:r>
              <a:rPr lang="en-US" dirty="0"/>
              <a:t>Git Commit examples: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33CEF-0BC8-4318-8E7B-8826B5E21C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63D52-C03B-4879-AA7C-39A39476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274" y="6434806"/>
            <a:ext cx="8266923" cy="58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83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ggplotly(…"/>
          <p:cNvSpPr txBox="1"/>
          <p:nvPr/>
        </p:nvSpPr>
        <p:spPr>
          <a:xfrm>
            <a:off x="4314285" y="4506274"/>
            <a:ext cx="16592684" cy="5106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mpg, text = paste("&lt;b&gt;”, </a:t>
            </a:r>
            <a:r>
              <a:rPr dirty="0" err="1">
                <a:latin typeface="Lucida Console" panose="020B0609040504020204" pitchFamily="49" charset="0"/>
              </a:rPr>
              <a:t>rowname</a:t>
            </a:r>
            <a:r>
              <a:rPr dirty="0">
                <a:latin typeface="Lucida Console" panose="020B0609040504020204" pitchFamily="49" charset="0"/>
              </a:rPr>
              <a:t>, "&lt;/b&gt;&lt;</a:t>
            </a:r>
            <a:r>
              <a:rPr dirty="0" err="1">
                <a:latin typeface="Lucida Console" panose="020B0609040504020204" pitchFamily="49" charset="0"/>
              </a:rPr>
              <a:t>br</a:t>
            </a:r>
            <a:r>
              <a:rPr dirty="0">
                <a:latin typeface="Lucida Console" panose="020B0609040504020204" pitchFamily="49" charset="0"/>
              </a:rPr>
              <a:t>&gt;",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"MPG:", mpg, "&lt;</a:t>
            </a:r>
            <a:r>
              <a:rPr dirty="0" err="1">
                <a:latin typeface="Lucida Console" panose="020B0609040504020204" pitchFamily="49" charset="0"/>
              </a:rPr>
              <a:t>br</a:t>
            </a:r>
            <a:r>
              <a:rPr dirty="0">
                <a:latin typeface="Lucida Console" panose="020B0609040504020204" pitchFamily="49" charset="0"/>
              </a:rPr>
              <a:t>&gt;Horse Power:", hp)))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ggtitle</a:t>
            </a:r>
            <a:r>
              <a:rPr dirty="0">
                <a:latin typeface="Lucida Console" panose="020B0609040504020204" pitchFamily="49" charset="0"/>
              </a:rPr>
              <a:t>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xlab</a:t>
            </a:r>
            <a:r>
              <a:rPr dirty="0">
                <a:latin typeface="Lucida Console" panose="020B0609040504020204" pitchFamily="49" charset="0"/>
              </a:rPr>
              <a:t>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ylab</a:t>
            </a:r>
            <a:r>
              <a:rPr dirty="0">
                <a:latin typeface="Lucida Console" panose="020B0609040504020204" pitchFamily="49" charset="0"/>
              </a:rPr>
              <a:t>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tooltip = "text"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3" name="Warp your previous gg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</a:t>
            </a:r>
            <a:r>
              <a:rPr lang="en-US" dirty="0"/>
              <a:t>a</a:t>
            </a:r>
            <a:r>
              <a:rPr dirty="0"/>
              <a:t>p your previous </a:t>
            </a:r>
            <a:r>
              <a:rPr dirty="0" err="1"/>
              <a:t>ggplot</a:t>
            </a:r>
            <a:endParaRPr dirty="0"/>
          </a:p>
          <a:p>
            <a:pPr lvl="1"/>
            <a:r>
              <a:rPr dirty="0"/>
              <a:t>Create a tooltip</a:t>
            </a:r>
          </a:p>
          <a:p>
            <a:pPr lvl="1"/>
            <a:r>
              <a:rPr dirty="0"/>
              <a:t>Run the code and mess around with the user options in </a:t>
            </a:r>
            <a:r>
              <a:rPr dirty="0" err="1"/>
              <a:t>plotly</a:t>
            </a:r>
            <a:endParaRPr dirty="0"/>
          </a:p>
        </p:txBody>
      </p:sp>
      <p:pic>
        <p:nvPicPr>
          <p:cNvPr id="29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sers can save their output by clicking the came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Users can save their output by clicking the camera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You can set tooltip popup type ahead of time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ie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: </a:t>
            </a:r>
            <a:r>
              <a:rPr dirty="0">
                <a:latin typeface="Lucida Console" panose="020B0609040504020204" pitchFamily="49" charset="0"/>
              </a:rPr>
              <a:t>%&gt;% layout(</a:t>
            </a:r>
            <a:r>
              <a:rPr dirty="0" err="1">
                <a:latin typeface="Lucida Console" panose="020B0609040504020204" pitchFamily="49" charset="0"/>
              </a:rPr>
              <a:t>hovermode</a:t>
            </a:r>
            <a:r>
              <a:rPr dirty="0">
                <a:latin typeface="Lucida Console" panose="020B0609040504020204" pitchFamily="49" charset="0"/>
              </a:rPr>
              <a:t> = 'compare')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You can even combine two plots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ie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: </a:t>
            </a:r>
            <a:r>
              <a:rPr dirty="0">
                <a:latin typeface="Lucida Console" panose="020B0609040504020204" pitchFamily="49" charset="0"/>
              </a:rPr>
              <a:t>subplot(plot1, plot2, </a:t>
            </a:r>
            <a:r>
              <a:rPr dirty="0" err="1">
                <a:latin typeface="Lucida Console" panose="020B0609040504020204" pitchFamily="49" charset="0"/>
              </a:rPr>
              <a:t>nrows</a:t>
            </a:r>
            <a:r>
              <a:rPr dirty="0">
                <a:latin typeface="Lucida Console" panose="020B0609040504020204" pitchFamily="49" charset="0"/>
              </a:rPr>
              <a:t> = 2, </a:t>
            </a:r>
            <a:r>
              <a:rPr dirty="0" err="1">
                <a:latin typeface="Lucida Console" panose="020B0609040504020204" pitchFamily="49" charset="0"/>
              </a:rPr>
              <a:t>shareX</a:t>
            </a:r>
            <a:r>
              <a:rPr dirty="0">
                <a:latin typeface="Lucida Console" panose="020B0609040504020204" pitchFamily="49" charset="0"/>
              </a:rPr>
              <a:t> = TRUE, heights = c(.7, .3))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 err="1"/>
              <a:t>Plotly</a:t>
            </a:r>
            <a:r>
              <a:rPr dirty="0"/>
              <a:t> will recognize most </a:t>
            </a:r>
            <a:r>
              <a:rPr dirty="0" err="1"/>
              <a:t>ggplot</a:t>
            </a:r>
            <a:r>
              <a:rPr dirty="0"/>
              <a:t> arguments, but some don’t always come over easily.</a:t>
            </a:r>
          </a:p>
        </p:txBody>
      </p:sp>
      <p:sp>
        <p:nvSpPr>
          <p:cNvPr id="297" name="Other features in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 in plotly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otly standalon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plotly standalone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19-08-18 at 13.16.27.png" descr="Screen Shot 2019-08-18 at 13.16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37" y="303609"/>
            <a:ext cx="7063258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9-08-18 at 13.17.25.png" descr="Screen Shot 2019-08-18 at 13.17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572" y="303609"/>
            <a:ext cx="4763854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9-08-18 at 13.18.14.png" descr="Screen Shot 2019-08-18 at 13.18.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22" y="303609"/>
            <a:ext cx="4551878" cy="1185057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https://images.plot.ly/plotly-documentation/images/r_cheat_sheet.pdf"/>
          <p:cNvSpPr txBox="1"/>
          <p:nvPr/>
        </p:nvSpPr>
        <p:spPr>
          <a:xfrm>
            <a:off x="6789725" y="12638634"/>
            <a:ext cx="169469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>
              <a:defRPr u="none"/>
            </a:pPr>
            <a:r>
              <a:rPr u="sng" dirty="0">
                <a:hlinkClick r:id="rId5"/>
              </a:rPr>
              <a:t>https://images.plot.ly/plotly-documentation/images/r_cheat_sheet.pdf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otl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plotly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an app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 to old_faithful.R"/>
          <p:cNvSpPr txBox="1">
            <a:spLocks noGrp="1"/>
          </p:cNvSpPr>
          <p:nvPr>
            <p:ph type="body" idx="21"/>
          </p:nvPr>
        </p:nvSpPr>
        <p:spPr>
          <a:xfrm>
            <a:off x="6799981" y="6247414"/>
            <a:ext cx="10784038" cy="1221172"/>
          </a:xfrm>
          <a:prstGeom prst="rect">
            <a:avLst/>
          </a:prstGeom>
        </p:spPr>
        <p:txBody>
          <a:bodyPr/>
          <a:lstStyle/>
          <a:p>
            <a:r>
              <a:t>Go to old_faithful.R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20" name="Go to movies_20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movies_20.R</a:t>
            </a:r>
          </a:p>
          <a:p>
            <a:pPr lvl="1"/>
            <a:r>
              <a:t>Edit the UI and Server functions so that scatter plot uses plotly</a:t>
            </a:r>
          </a:p>
          <a:p>
            <a:pPr lvl="1"/>
            <a:r>
              <a:t>Create a useful tooltip</a:t>
            </a:r>
          </a:p>
        </p:txBody>
      </p:sp>
      <p:pic>
        <p:nvPicPr>
          <p:cNvPr id="3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28" name="Check your app against movies_2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Check your app against movies_21.R</a:t>
            </a:r>
          </a:p>
          <a:p>
            <a:r>
              <a:rPr dirty="0"/>
              <a:t>Add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library(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plotly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)</a:t>
            </a:r>
          </a:p>
          <a:p>
            <a:pPr lvl="1"/>
            <a:r>
              <a:rPr dirty="0"/>
              <a:t>Change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plotOu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tp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ut</a:t>
            </a:r>
            <a:r>
              <a:rPr dirty="0"/>
              <a:t> to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plotlyOutput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lvl="2"/>
            <a:r>
              <a:rPr dirty="0"/>
              <a:t>Change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renderPlot</a:t>
            </a:r>
            <a:r>
              <a:rPr dirty="0"/>
              <a:t> to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renderPlotly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lvl="2"/>
            <a:r>
              <a:rPr dirty="0"/>
              <a:t>Wrap the plot in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ggplotly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()</a:t>
            </a:r>
          </a:p>
          <a:p>
            <a:pPr lvl="4"/>
            <a:r>
              <a:rPr dirty="0"/>
              <a:t>Place tooltip as a paste function in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dirty="0"/>
              <a:t> and set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tooltip = "text"</a:t>
            </a:r>
            <a:r>
              <a:rPr dirty="0"/>
              <a:t> </a:t>
            </a:r>
          </a:p>
          <a:p>
            <a:pPr lvl="4"/>
            <a:r>
              <a:rPr dirty="0"/>
              <a:t>Or set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tooltip = c("x", “y")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DT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Advanced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dirty="0"/>
              <a:t>visualizations with </a:t>
            </a:r>
            <a:r>
              <a:rPr dirty="0" err="1"/>
              <a:t>Plotly</a:t>
            </a:r>
            <a:r>
              <a:rPr lang="en-US" dirty="0"/>
              <a:t> &amp; interactive data </a:t>
            </a:r>
            <a:endParaRPr dirty="0"/>
          </a:p>
        </p:txBody>
      </p:sp>
      <p:sp>
        <p:nvSpPr>
          <p:cNvPr id="19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https://rstudio.github.io/DT/opt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2"/>
              </a:rPr>
              <a:t>https://rstudio.github.io/DT/options.html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Determine which elements of the table to display (dom)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Scrolling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Selection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Pages 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>
                <a:hlinkClick r:id="rId3"/>
              </a:rPr>
              <a:t>https://rstudio.github.io/DT/functions.html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Format Rows based off values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Set row format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t>etc.</a:t>
            </a:r>
          </a:p>
        </p:txBody>
      </p:sp>
      <p:sp>
        <p:nvSpPr>
          <p:cNvPr id="334" name="DT Options and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Options and functions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ttps://rstudio.github.io/DT/extens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https://rstudio.github.io/DT/extensions.html</a:t>
            </a:r>
          </a:p>
          <a:p>
            <a:r>
              <a:t>Buttons</a:t>
            </a:r>
          </a:p>
          <a:p>
            <a:pPr lvl="1"/>
            <a:r>
              <a:t>Download data (only works on data displayed)</a:t>
            </a:r>
          </a:p>
          <a:p>
            <a:r>
              <a:t>Fixed column/header</a:t>
            </a:r>
          </a:p>
          <a:p>
            <a:pPr lvl="1"/>
            <a:r>
              <a:t>Keeps certain columns or header from scrolling</a:t>
            </a:r>
          </a:p>
          <a:p>
            <a:r>
              <a:t>Scroller</a:t>
            </a:r>
          </a:p>
        </p:txBody>
      </p:sp>
      <p:sp>
        <p:nvSpPr>
          <p:cNvPr id="337" name="DT Exten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Extensions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o to movies22.R"/>
          <p:cNvSpPr txBox="1">
            <a:spLocks noGrp="1"/>
          </p:cNvSpPr>
          <p:nvPr>
            <p:ph type="body" idx="21"/>
          </p:nvPr>
        </p:nvSpPr>
        <p:spPr>
          <a:xfrm>
            <a:off x="8695049" y="6268095"/>
            <a:ext cx="6993902" cy="1179810"/>
          </a:xfrm>
          <a:prstGeom prst="rect">
            <a:avLst/>
          </a:prstGeom>
        </p:spPr>
        <p:txBody>
          <a:bodyPr/>
          <a:lstStyle/>
          <a:p>
            <a:r>
              <a:rPr dirty="0"/>
              <a:t>Go to movies</a:t>
            </a:r>
            <a:r>
              <a:rPr lang="en-US" dirty="0"/>
              <a:t>_</a:t>
            </a:r>
            <a:r>
              <a:rPr dirty="0"/>
              <a:t>22.R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487067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catalog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Store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Calculate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Execute tasks: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Preventing reactivity: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Checking preconditions: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Time (as a reactive source):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 strike="sngStrike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040"/>
              <a:t> </a:t>
            </a:r>
            <a:r>
              <a:rPr sz="3800" i="1"/>
              <a:t> (invalidateLater is a safer and simpler alternative)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627379">
              <a:spcBef>
                <a:spcPts val="2200"/>
              </a:spcBef>
              <a:buClrTx/>
              <a:buSzTx/>
              <a:buNone/>
              <a:defRPr sz="4560"/>
            </a:pPr>
            <a:r>
              <a:t>(Pretty sure this is just the beginning...)</a:t>
            </a:r>
          </a:p>
        </p:txBody>
      </p:sp>
      <p:sp>
        <p:nvSpPr>
          <p:cNvPr id="194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Store values: </a:t>
            </a:r>
            <a:r>
              <a:rPr dirty="0" err="1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rPr dirty="0"/>
              <a:t> /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makeReactiveBinding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Calculate values: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eventReactive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Execute tasks: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observeEvent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Preventing reactivity: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Checking preconditions: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Time (as a reactive source): </a:t>
            </a:r>
            <a:r>
              <a:rPr dirty="0" err="1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450" i="1" dirty="0"/>
              <a:t> (</a:t>
            </a:r>
            <a:r>
              <a:rPr sz="3450" i="1" dirty="0" err="1"/>
              <a:t>invalidateLater</a:t>
            </a:r>
            <a:r>
              <a:rPr sz="3450" i="1" dirty="0"/>
              <a:t> is a safer and simpler alternative)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Rate-limiting: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rPr dirty="0"/>
              <a:t> /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Live data: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reactivePoll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dirty="0"/>
              <a:t>(Pretty sure this is just the beginning…)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b="1" dirty="0">
                <a:solidFill>
                  <a:srgbClr val="FF40FF"/>
                </a:solidFill>
              </a:rPr>
              <a:t>Highlighted functions are fundamental</a:t>
            </a:r>
            <a:r>
              <a:rPr dirty="0"/>
              <a:t>, all others are built on top.</a:t>
            </a:r>
          </a:p>
        </p:txBody>
      </p:sp>
      <p:sp>
        <p:nvSpPr>
          <p:cNvPr id="197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review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Use to calculate new values based on reactive values and other reactive expressions.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r>
              <a:t>Use to calculate new values based on reactive values and other reactive expressions.</a:t>
            </a:r>
          </a:p>
          <a:p>
            <a:r>
              <a:t>Caches its return value, until notified of reactive dependencies being out-of-date.</a:t>
            </a:r>
          </a:p>
          <a:p>
            <a:r>
              <a:t>Lazily executes — Shiny wants to avoid running these whenever possible. For this reason, meaningful side effects are prohibited from reactive expressions.</a:t>
            </a:r>
          </a:p>
          <a:p>
            <a:r>
              <a:t>Call it like a function when you want to read its value.</a:t>
            </a:r>
          </a:p>
        </p:txBody>
      </p:sp>
      <p:sp>
        <p:nvSpPr>
          <p:cNvPr id="202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  <p:sp>
        <p:nvSpPr>
          <p:cNvPr id="205" name="Rectangle"/>
          <p:cNvSpPr/>
          <p:nvPr/>
        </p:nvSpPr>
        <p:spPr>
          <a:xfrm>
            <a:off x="1033450" y="3557353"/>
            <a:ext cx="22317100" cy="5593499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# Declare…"/>
          <p:cNvSpPr txBox="1"/>
          <p:nvPr/>
        </p:nvSpPr>
        <p:spPr>
          <a:xfrm>
            <a:off x="1284327" y="4086814"/>
            <a:ext cx="21802645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Declare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movies %&gt;% filter(</a:t>
            </a:r>
            <a:r>
              <a:rPr dirty="0" err="1">
                <a:latin typeface="Lucida Console" panose="020B0609040504020204" pitchFamily="49" charset="0"/>
              </a:rPr>
              <a:t>title_type</a:t>
            </a:r>
            <a:r>
              <a:rPr dirty="0">
                <a:latin typeface="Lucida Console" panose="020B0609040504020204" pitchFamily="49" charset="0"/>
              </a:rPr>
              <a:t> %in% </a:t>
            </a:r>
            <a:r>
              <a:rPr dirty="0" err="1">
                <a:latin typeface="Lucida Console" panose="020B0609040504020204" pitchFamily="49" charset="0"/>
              </a:rPr>
              <a:t>input$type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output$scatterplot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(...)) +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gplot2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Interactive Visualizations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ggplot2 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Building a plot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Refresher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endParaRPr sz="36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ggplotly</a:t>
            </a:r>
            <a:endParaRPr sz="36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r>
              <a:rPr sz="3600" dirty="0"/>
              <a:t> standalone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 err="1"/>
              <a:t>plotly</a:t>
            </a:r>
            <a:r>
              <a:rPr sz="3600" dirty="0"/>
              <a:t> in shiny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600" dirty="0"/>
              <a:t>Advanced DT</a:t>
            </a:r>
            <a:endParaRPr lang="en-US" sz="36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endParaRPr lang="en-US" sz="36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Advanced Reactivity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Reactivity catalog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Reactivity review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Checking preconditions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Time as a reactive source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600" dirty="0"/>
              <a:t>Limiting rate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09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0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observe({…"/>
          <p:cNvSpPr txBox="1"/>
          <p:nvPr/>
        </p:nvSpPr>
        <p:spPr>
          <a:xfrm>
            <a:off x="1290677" y="8349928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print(paste("The value of x is",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active expressions vs.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8550"/>
            </a:lvl1pPr>
          </a:lstStyle>
          <a:p>
            <a:r>
              <a:t>reactive expressions vs. observers</a:t>
            </a:r>
          </a:p>
        </p:txBody>
      </p:sp>
      <p:graphicFrame>
        <p:nvGraphicFramePr>
          <p:cNvPr id="214" name="Table"/>
          <p:cNvGraphicFramePr/>
          <p:nvPr/>
        </p:nvGraphicFramePr>
        <p:xfrm>
          <a:off x="6731000" y="3081877"/>
          <a:ext cx="10922000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active expressions vs. observers vs.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338454">
              <a:defRPr sz="6150"/>
            </a:lvl1pPr>
          </a:lstStyle>
          <a:p>
            <a:r>
              <a:t>reactive expressions vs. observers vs. functions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4990430" y="3005433"/>
          <a:ext cx="14403138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80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function()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cached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Side effects optional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very reactive expression or reactive value read by a reactive() or observe() block automatically becomes a reactive dependency of that reactive expression/observer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pPr marL="451397" indent="-451397" defTabSz="610870">
              <a:spcBef>
                <a:spcPts val="2200"/>
              </a:spcBef>
              <a:defRPr sz="4440"/>
            </a:pPr>
            <a:r>
              <a:t>Every reactive expression or reactive value read by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block automatically becomes a reactive dependency of that reactive expression/observer.</a:t>
            </a:r>
          </a:p>
          <a:p>
            <a:pPr marL="451397" indent="-451397" defTabSz="610870">
              <a:spcBef>
                <a:spcPts val="2200"/>
              </a:spcBef>
              <a:defRPr sz="44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give us finer control.</a:t>
            </a:r>
          </a:p>
        </p:txBody>
      </p:sp>
      <p:sp>
        <p:nvSpPr>
          <p:cNvPr id="220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21" name="Rectangle"/>
          <p:cNvSpPr/>
          <p:nvPr/>
        </p:nvSpPr>
        <p:spPr>
          <a:xfrm>
            <a:off x="1011570" y="6358304"/>
            <a:ext cx="22317101" cy="21063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observeEvent(input$save_button, {…"/>
          <p:cNvSpPr txBox="1"/>
          <p:nvPr/>
        </p:nvSpPr>
        <p:spPr>
          <a:xfrm>
            <a:off x="1268797" y="6621494"/>
            <a:ext cx="2180264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input$save_button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write.csv(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"movies.csv")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23" name="&quot;When the save_button button is clicked, write the value of movie_subset to disk.&quot; (Don't write to disk automatically when movie_subset changes.)"/>
          <p:cNvSpPr txBox="1"/>
          <p:nvPr/>
        </p:nvSpPr>
        <p:spPr>
          <a:xfrm>
            <a:off x="998870" y="8632104"/>
            <a:ext cx="22386261" cy="25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"When the save_button button is clicked, write the value of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rPr b="1"/>
              <a:t> to disk." </a:t>
            </a:r>
            <a:r>
              <a:t>(Don't write to disk automatically when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t> changes.)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serveEvent is for event handling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is for event handling</a:t>
            </a:r>
          </a:p>
          <a:p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is for delayed computation</a:t>
            </a:r>
          </a:p>
        </p:txBody>
      </p:sp>
      <p:sp>
        <p:nvSpPr>
          <p:cNvPr id="226" name="observeevent and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20065">
              <a:defRPr sz="9450"/>
            </a:lvl1pPr>
          </a:lstStyle>
          <a:p>
            <a:r>
              <a:t>observeevent and eventreactive</a:t>
            </a:r>
          </a:p>
        </p:txBody>
      </p:sp>
      <p:sp>
        <p:nvSpPr>
          <p:cNvPr id="227" name="Rectangle"/>
          <p:cNvSpPr/>
          <p:nvPr/>
        </p:nvSpPr>
        <p:spPr>
          <a:xfrm>
            <a:off x="1011570" y="5105937"/>
            <a:ext cx="22317101" cy="423800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observeEvent(when_this_changes, {…"/>
          <p:cNvSpPr txBox="1"/>
          <p:nvPr/>
        </p:nvSpPr>
        <p:spPr>
          <a:xfrm>
            <a:off x="1268797" y="5450093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when_this_changes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do_this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 &lt;- </a:t>
            </a:r>
            <a:r>
              <a:rPr dirty="0" err="1">
                <a:latin typeface="Lucida Console" panose="020B0609040504020204" pitchFamily="49" charset="0"/>
              </a:rPr>
              <a:t>eventReactive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when_this_changes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recalculate_this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29" name="Use these functions when you want to explicitly name your reactive dependencies, as opposed to letting reactive/observe implicitly depend on anything they read."/>
          <p:cNvSpPr txBox="1"/>
          <p:nvPr/>
        </p:nvSpPr>
        <p:spPr>
          <a:xfrm>
            <a:off x="998870" y="9656719"/>
            <a:ext cx="2238626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Use these functions when you want to </a:t>
            </a:r>
            <a:r>
              <a:rPr b="1"/>
              <a:t>explicitly name your reactive dependencies</a:t>
            </a:r>
            <a:r>
              <a:t>, as opposed to letting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/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implicitly depend on anything they read.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7" name="Open apps/adv-reactivity/cranlogs.R and run it. This app has several problem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4400"/>
            </a:pPr>
            <a:r>
              <a:rPr dirty="0"/>
              <a:t>Open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cranlogs.R</a:t>
            </a:r>
            <a:r>
              <a:rPr dirty="0"/>
              <a:t> and run it. This app has several problems: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rPr dirty="0"/>
              <a:t>We get an error right off the bat — the plot is running before the user has specified any packages.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rPr dirty="0"/>
              <a:t>Unless you're a very fast typist, typing package names will cause the </a:t>
            </a:r>
            <a:r>
              <a:rPr dirty="0" err="1"/>
              <a:t>cranlogs</a:t>
            </a:r>
            <a:r>
              <a:rPr dirty="0"/>
              <a:t> server to be queried with many incomplete queries.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rPr dirty="0"/>
              <a:t>Add an "Update" </a:t>
            </a:r>
            <a:r>
              <a:rPr dirty="0" err="1"/>
              <a:t>actionButton</a:t>
            </a:r>
            <a:r>
              <a:rPr dirty="0"/>
              <a:t> to the UI, and make sure nothing happens until it's clicked.</a:t>
            </a:r>
          </a:p>
        </p:txBody>
      </p:sp>
      <p:pic>
        <p:nvPicPr>
          <p:cNvPr id="23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ee cranlogs-solution.R"/>
          <p:cNvSpPr txBox="1"/>
          <p:nvPr/>
        </p:nvSpPr>
        <p:spPr>
          <a:xfrm>
            <a:off x="3469381" y="3517900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See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cranlogs-solution.R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247" name="Rectangle"/>
          <p:cNvSpPr/>
          <p:nvPr/>
        </p:nvSpPr>
        <p:spPr>
          <a:xfrm>
            <a:off x="455266" y="67389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packages &lt;- reactive({…"/>
          <p:cNvSpPr txBox="1"/>
          <p:nvPr/>
        </p:nvSpPr>
        <p:spPr>
          <a:xfrm>
            <a:off x="577530" y="7090991"/>
            <a:ext cx="11147611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packages &lt;- reactive({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strsplit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input$packages</a:t>
            </a:r>
            <a:r>
              <a:rPr dirty="0">
                <a:latin typeface="Lucida Console" panose="020B0609040504020204" pitchFamily="49" charset="0"/>
              </a:rPr>
              <a:t>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49" name="Rectangle"/>
          <p:cNvSpPr/>
          <p:nvPr/>
        </p:nvSpPr>
        <p:spPr>
          <a:xfrm>
            <a:off x="12536595" y="67008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packages &lt;- eventReactive(input$update, {…"/>
          <p:cNvSpPr txBox="1"/>
          <p:nvPr/>
        </p:nvSpPr>
        <p:spPr>
          <a:xfrm>
            <a:off x="12658859" y="7052891"/>
            <a:ext cx="11147612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packages &lt;-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eventReactive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input$update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strsplit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input$packages</a:t>
            </a:r>
            <a:r>
              <a:rPr dirty="0">
                <a:latin typeface="Lucida Console" panose="020B0609040504020204" pitchFamily="49" charset="0"/>
              </a:rPr>
              <a:t>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ad/write versions of input.…"/>
          <p:cNvSpPr txBox="1">
            <a:spLocks noGrp="1"/>
          </p:cNvSpPr>
          <p:nvPr>
            <p:ph type="body" sz="quarter" idx="1"/>
          </p:nvPr>
        </p:nvSpPr>
        <p:spPr>
          <a:xfrm>
            <a:off x="666749" y="2310475"/>
            <a:ext cx="22740261" cy="2460323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800"/>
            </a:pPr>
            <a:r>
              <a:t>Read/write versions of input.</a:t>
            </a:r>
          </a:p>
          <a:p>
            <a:pPr marL="487997" indent="-487997" defTabSz="660400">
              <a:spcBef>
                <a:spcPts val="2400"/>
              </a:spcBef>
              <a:defRPr sz="4800"/>
            </a:pPr>
            <a:r>
              <a:t>Try not to use this to store </a:t>
            </a:r>
            <a:r>
              <a:rPr i="1"/>
              <a:t>calculated</a:t>
            </a:r>
            <a:r>
              <a:t> values. But in some cases, it's unavoidable.</a:t>
            </a:r>
          </a:p>
        </p:txBody>
      </p:sp>
      <p:sp>
        <p:nvSpPr>
          <p:cNvPr id="253" name="review: reactive 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reactive values</a:t>
            </a:r>
          </a:p>
        </p:txBody>
      </p:sp>
      <p:sp>
        <p:nvSpPr>
          <p:cNvPr id="254" name="Rectangle"/>
          <p:cNvSpPr/>
          <p:nvPr/>
        </p:nvSpPr>
        <p:spPr>
          <a:xfrm>
            <a:off x="1033450" y="5293160"/>
            <a:ext cx="22317100" cy="4842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# Create…"/>
          <p:cNvSpPr txBox="1"/>
          <p:nvPr/>
        </p:nvSpPr>
        <p:spPr>
          <a:xfrm>
            <a:off x="1290677" y="5496132"/>
            <a:ext cx="21802646" cy="443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Create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Write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Open the file apps/adv-reactivity/counter.R. It has three action button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r>
              <a:rPr dirty="0"/>
              <a:t>Open the file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counter.R</a:t>
            </a:r>
            <a:r>
              <a:rPr dirty="0"/>
              <a:t>. It has three action buttons:</a:t>
            </a:r>
          </a:p>
          <a:p>
            <a:pPr lvl="1"/>
            <a:r>
              <a:rPr dirty="0"/>
              <a:t>Increment: Increase the value by 1</a:t>
            </a:r>
          </a:p>
          <a:p>
            <a:pPr lvl="1"/>
            <a:r>
              <a:rPr dirty="0"/>
              <a:t>Decrement: Decrease the value by 1</a:t>
            </a:r>
          </a:p>
          <a:p>
            <a:pPr lvl="1"/>
            <a:r>
              <a:rPr dirty="0"/>
              <a:t>Reset: Set the value to 0</a:t>
            </a:r>
          </a:p>
          <a:p>
            <a:r>
              <a:rPr dirty="0"/>
              <a:t>Unfortunately, it doesn't work. See if you can implement the server side.</a:t>
            </a:r>
          </a:p>
        </p:txBody>
      </p:sp>
      <p:pic>
        <p:nvPicPr>
          <p:cNvPr id="26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ee counter-solution.R"/>
          <p:cNvSpPr txBox="1"/>
          <p:nvPr/>
        </p:nvSpPr>
        <p:spPr>
          <a:xfrm>
            <a:off x="3469381" y="2221099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counter-solution.R</a:t>
            </a:r>
          </a:p>
        </p:txBody>
      </p:sp>
      <p:sp>
        <p:nvSpPr>
          <p:cNvPr id="273" name="Rectangle"/>
          <p:cNvSpPr/>
          <p:nvPr/>
        </p:nvSpPr>
        <p:spPr>
          <a:xfrm>
            <a:off x="1033450" y="4025818"/>
            <a:ext cx="22317100" cy="822133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rv &lt;- reactiveValues(count = 0)…"/>
          <p:cNvSpPr txBox="1"/>
          <p:nvPr/>
        </p:nvSpPr>
        <p:spPr>
          <a:xfrm>
            <a:off x="1290677" y="4622701"/>
            <a:ext cx="21802646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rv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reactiveValues</a:t>
            </a:r>
            <a:r>
              <a:rPr dirty="0">
                <a:latin typeface="Lucida Console" panose="020B0609040504020204" pitchFamily="49" charset="0"/>
              </a:rPr>
              <a:t>(count = 0)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input$increment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+ 1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input$decrement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- 1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input$reset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&lt;- 0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output$value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Hans Rosling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-Hans Rosling</a:t>
            </a:r>
          </a:p>
        </p:txBody>
      </p:sp>
      <p:sp>
        <p:nvSpPr>
          <p:cNvPr id="202" name="“Most of us need to listen to the music to understand how beautiful it is. But often that’s how we present statistics: we just show the notes, we don’t play the music.”"/>
          <p:cNvSpPr>
            <a:spLocks noGrp="1"/>
          </p:cNvSpPr>
          <p:nvPr>
            <p:ph type="body" idx="22"/>
          </p:nvPr>
        </p:nvSpPr>
        <p:spPr>
          <a:xfrm>
            <a:off x="2374900" y="4387849"/>
            <a:ext cx="19621500" cy="3860801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“Most of us need to listen to the music to understand how beautiful it is. But often that’s how we present statistics: we just show the notes, we don’t play the music.”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on't use reactiveValues when you're calculating a value based on other values and calculations that are already available to you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5640"/>
            </a:pPr>
            <a:r>
              <a:t>Don't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when you're calculating a value based on other values and calculations that are already available to you.</a:t>
            </a:r>
          </a:p>
          <a:p>
            <a:pPr marL="573397" indent="-573397" defTabSz="775969">
              <a:spcBef>
                <a:spcPts val="2800"/>
              </a:spcBef>
              <a:defRPr sz="5640"/>
            </a:pPr>
            <a:r>
              <a:t>Do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to store state that otherwise would be lost from your graph of reactive objects.</a:t>
            </a:r>
          </a:p>
        </p:txBody>
      </p:sp>
      <p:sp>
        <p:nvSpPr>
          <p:cNvPr id="277" name="when to use reactive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100"/>
            </a:lvl1pPr>
          </a:lstStyle>
          <a:p>
            <a:r>
              <a:t>when to use reactivevalues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activevalues example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1</a:t>
            </a:r>
          </a:p>
        </p:txBody>
      </p:sp>
      <p:sp>
        <p:nvSpPr>
          <p:cNvPr id="280" name="Rectangle"/>
          <p:cNvSpPr/>
          <p:nvPr/>
        </p:nvSpPr>
        <p:spPr>
          <a:xfrm>
            <a:off x="1033448" y="3587158"/>
            <a:ext cx="22317101" cy="216658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observeEvent(input$add, {…"/>
          <p:cNvSpPr txBox="1"/>
          <p:nvPr/>
        </p:nvSpPr>
        <p:spPr>
          <a:xfrm>
            <a:off x="1290675" y="3880490"/>
            <a:ext cx="2180264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input$add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rv$total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rv$total</a:t>
            </a:r>
            <a:r>
              <a:rPr dirty="0">
                <a:latin typeface="Lucida Console" panose="020B0609040504020204" pitchFamily="49" charset="0"/>
              </a:rPr>
              <a:t> +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82" name="Rectangle"/>
          <p:cNvSpPr/>
          <p:nvPr/>
        </p:nvSpPr>
        <p:spPr>
          <a:xfrm>
            <a:off x="1046148" y="7513012"/>
            <a:ext cx="22317101" cy="120067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total &lt;- shinySignals::reducePast(reactive(input$x), `+`, 0)"/>
          <p:cNvSpPr txBox="1"/>
          <p:nvPr/>
        </p:nvSpPr>
        <p:spPr>
          <a:xfrm>
            <a:off x="1290675" y="7844564"/>
            <a:ext cx="21802646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total &lt;- </a:t>
            </a:r>
            <a:r>
              <a:rPr dirty="0" err="1">
                <a:latin typeface="Lucida Console" panose="020B0609040504020204" pitchFamily="49" charset="0"/>
              </a:rPr>
              <a:t>shinySignals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reducePast</a:t>
            </a:r>
            <a:r>
              <a:rPr dirty="0">
                <a:latin typeface="Lucida Console" panose="020B0609040504020204" pitchFamily="49" charset="0"/>
              </a:rPr>
              <a:t>(reactive(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), `+`, 0)</a:t>
            </a:r>
          </a:p>
        </p:txBody>
      </p:sp>
      <p:sp>
        <p:nvSpPr>
          <p:cNvPr id="284" name="(Or a more elegant way to do the same, using hadley/shinySignals:)"/>
          <p:cNvSpPr txBox="1"/>
          <p:nvPr/>
        </p:nvSpPr>
        <p:spPr>
          <a:xfrm>
            <a:off x="1020748" y="6201576"/>
            <a:ext cx="191742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(Or a more elegant way to do the same, using </a:t>
            </a:r>
            <a:r>
              <a:rPr u="sng">
                <a:hlinkClick r:id="rId2"/>
              </a:rPr>
              <a:t>hadley/shinySignals</a:t>
            </a:r>
            <a:r>
              <a:t>:)</a:t>
            </a:r>
          </a:p>
        </p:txBody>
      </p:sp>
      <p:sp>
        <p:nvSpPr>
          <p:cNvPr id="285" name="(1) A calculation over the history of something reactive:"/>
          <p:cNvSpPr txBox="1"/>
          <p:nvPr/>
        </p:nvSpPr>
        <p:spPr>
          <a:xfrm>
            <a:off x="1020750" y="2457449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(1) A calculation over the history of something reactive: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1033450" y="3593816"/>
            <a:ext cx="22317100" cy="865309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observeEvent(input$editMode, {…"/>
          <p:cNvSpPr txBox="1"/>
          <p:nvPr/>
        </p:nvSpPr>
        <p:spPr>
          <a:xfrm>
            <a:off x="1290677" y="4175746"/>
            <a:ext cx="21802646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input$editMode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&lt;- "edit"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input$previewMode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&lt;- "preview"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output$page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renderUI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if (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== "edit")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 else if (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== "preview")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89" name="reactivevalues example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2</a:t>
            </a:r>
          </a:p>
        </p:txBody>
      </p:sp>
      <p:sp>
        <p:nvSpPr>
          <p:cNvPr id="290" name="(2) Tracking which of several events happened most recentl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(2) Tracking which of several events happened most recently: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activevalues example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3</a:t>
            </a:r>
          </a:p>
        </p:txBody>
      </p:sp>
      <p:sp>
        <p:nvSpPr>
          <p:cNvPr id="293" name="(3) To change rules of reactivit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(3) To change rules of reactivity:</a:t>
            </a:r>
          </a:p>
        </p:txBody>
      </p:sp>
      <p:sp>
        <p:nvSpPr>
          <p:cNvPr id="294" name="Normally, as soon as reactive expressions are invalidated (before they have recalculated) they invalidate everyone downstream who depends on them.…"/>
          <p:cNvSpPr txBox="1">
            <a:spLocks noGrp="1"/>
          </p:cNvSpPr>
          <p:nvPr>
            <p:ph type="body" sz="half" idx="1"/>
          </p:nvPr>
        </p:nvSpPr>
        <p:spPr>
          <a:xfrm>
            <a:off x="1020750" y="3581116"/>
            <a:ext cx="22740261" cy="31418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Normally, as soon as reactive expressions are invalidated (before they have recalculated) they invalidate everyone downstream who depends on them.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But sometimes recalculating will end up giving us the same value as the previous anyway, and any downstream recalculations might have been wasted work.</a:t>
            </a:r>
          </a:p>
        </p:txBody>
      </p:sp>
      <p:sp>
        <p:nvSpPr>
          <p:cNvPr id="295" name="Rectangle"/>
          <p:cNvSpPr/>
          <p:nvPr/>
        </p:nvSpPr>
        <p:spPr>
          <a:xfrm>
            <a:off x="1033450" y="7001741"/>
            <a:ext cx="22317100" cy="524516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dedupeReactive &lt;- function(rexpr, priority = 10) {…"/>
          <p:cNvSpPr txBox="1"/>
          <p:nvPr/>
        </p:nvSpPr>
        <p:spPr>
          <a:xfrm>
            <a:off x="1290677" y="7310823"/>
            <a:ext cx="21802646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dedupeReactive</a:t>
            </a:r>
            <a:r>
              <a:rPr dirty="0">
                <a:latin typeface="Lucida Console" panose="020B0609040504020204" pitchFamily="49" charset="0"/>
              </a:rPr>
              <a:t> &lt;- function(</a:t>
            </a:r>
            <a:r>
              <a:rPr dirty="0" err="1">
                <a:latin typeface="Lucida Console" panose="020B0609040504020204" pitchFamily="49" charset="0"/>
              </a:rPr>
              <a:t>rexpr</a:t>
            </a:r>
            <a:r>
              <a:rPr dirty="0">
                <a:latin typeface="Lucida Console" panose="020B0609040504020204" pitchFamily="49" charset="0"/>
              </a:rPr>
              <a:t>, priority = 10)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reactiveValues</a:t>
            </a:r>
            <a:r>
              <a:rPr dirty="0">
                <a:latin typeface="Lucida Console" panose="020B0609040504020204" pitchFamily="49" charset="0"/>
              </a:rPr>
              <a:t>(value = NULL)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rv$value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rexpr</a:t>
            </a:r>
            <a:r>
              <a:rPr dirty="0">
                <a:latin typeface="Lucida Console" panose="020B0609040504020204" pitchFamily="49" charset="0"/>
              </a:rPr>
              <a:t>()  # TODO: Handle errors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}, priority = priority)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reactive(</a:t>
            </a:r>
            <a:r>
              <a:rPr dirty="0" err="1">
                <a:latin typeface="Lucida Console" panose="020B0609040504020204" pitchFamily="49" charset="0"/>
              </a:rPr>
              <a:t>rv$value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Use isolate from inside a reactive expression or observer, to ignore the implicit reactivity of a piece of code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  <a:r>
              <a:t> from inside a reactive expression or observer, to ignore the implicit reactivity of a piece of code. </a:t>
            </a:r>
          </a:p>
          <a:p>
            <a:r>
              <a:t>Wrap it around expressions or a whole code block. </a:t>
            </a:r>
          </a:p>
        </p:txBody>
      </p:sp>
      <p:sp>
        <p:nvSpPr>
          <p:cNvPr id="299" name="preventing reactivity with 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9000"/>
            </a:lvl1pPr>
          </a:lstStyle>
          <a:p>
            <a:r>
              <a:t>preventing reactivity with isolate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Determine when r1, r2, and r3 update: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Determine when r1, r2, and r3 update:</a:t>
            </a:r>
          </a:p>
        </p:txBody>
      </p:sp>
      <p:sp>
        <p:nvSpPr>
          <p:cNvPr id="308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1 &lt;- reactive({…"/>
          <p:cNvSpPr txBox="1"/>
          <p:nvPr/>
        </p:nvSpPr>
        <p:spPr>
          <a:xfrm>
            <a:off x="1290677" y="4827806"/>
            <a:ext cx="21802646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isolate({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isolate({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# Updates every time input$x or input$y change…"/>
          <p:cNvSpPr txBox="1"/>
          <p:nvPr/>
        </p:nvSpPr>
        <p:spPr>
          <a:xfrm>
            <a:off x="1290677" y="4827806"/>
            <a:ext cx="21802646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Updates every time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or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change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Updates only when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changes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isolate({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Never updates; it will always have its original value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isolate({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heck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Checking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preconditions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ancel the current output (or observer) if a condition isn't met.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752963" cy="6306655"/>
          </a:xfrm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2900"/>
              </a:spcBef>
              <a:defRPr sz="4850"/>
            </a:pPr>
            <a:r>
              <a:t>Cancel the current output (or observer) if a condition isn't met.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req(input$text)</a:t>
            </a:r>
            <a:r>
              <a:t>: Ensure the user has provided a value for the "text" input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req(input$button)</a:t>
            </a:r>
            <a:r>
              <a:t>: Ensure the button has been pressed at least once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req(x %% 2 == 0)</a:t>
            </a:r>
            <a:r>
              <a:t>: Ensure that x is an even number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req(FALSE)</a:t>
            </a:r>
            <a:r>
              <a:t>: Unconditionally cancel the current reactive, observer, or output</a:t>
            </a:r>
          </a:p>
        </p:txBody>
      </p:sp>
      <p:sp>
        <p:nvSpPr>
          <p:cNvPr id="323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q(cond) is similar to: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505949" cy="9422708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000"/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req(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dirty="0"/>
              <a:t> is similar to: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stopifnot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if (!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 stop()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assertthat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assert_that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487997" indent="-487997" defTabSz="660400">
              <a:spcBef>
                <a:spcPts val="2400"/>
              </a:spcBef>
              <a:defRPr sz="4000"/>
            </a:pPr>
            <a:r>
              <a:rPr dirty="0"/>
              <a:t>but with these differences: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Errors during output rendering show up with bold red text in the UI;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just makes the output blank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Rather than verifying that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/>
              <a:t> is </a:t>
            </a:r>
            <a:r>
              <a:rPr i="1" dirty="0"/>
              <a:t>true</a:t>
            </a:r>
            <a:r>
              <a:rPr dirty="0"/>
              <a:t>,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verifies that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/>
              <a:t> is </a:t>
            </a:r>
            <a:r>
              <a:rPr i="1" dirty="0"/>
              <a:t>truthy</a:t>
            </a:r>
            <a:r>
              <a:rPr dirty="0"/>
              <a:t> (see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?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isTruthy</a:t>
            </a:r>
            <a:r>
              <a:rPr dirty="0"/>
              <a:t>)</a:t>
            </a:r>
          </a:p>
          <a:p>
            <a:pPr marL="1666557" lvl="2" indent="-487997" defTabSz="660400">
              <a:spcBef>
                <a:spcPts val="0"/>
              </a:spcBef>
              <a:defRPr sz="4000"/>
            </a:pPr>
            <a:r>
              <a:rPr dirty="0"/>
              <a:t>Feels unnatural to be so arbitrary and nebulous, but this definition is just too practical for UI programming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Most importantly,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is like an error in that it "infects" the downstream elements of the reactive graph (if a reactive throws an error, then any other reactive/observer/output that tries to access it will also throw an error)</a:t>
            </a:r>
          </a:p>
        </p:txBody>
      </p:sp>
      <p:sp>
        <p:nvSpPr>
          <p:cNvPr id="326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gplot2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</a:t>
            </a:r>
            <a:r>
              <a:rPr dirty="0"/>
              <a:t>gplot2</a:t>
            </a:r>
            <a:r>
              <a:rPr lang="en-US" dirty="0"/>
              <a:t> refresh</a:t>
            </a:r>
            <a:endParaRPr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4" name="Open dynamic.R and run it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dynamic.R</a:t>
            </a:r>
            <a:r>
              <a:t> and run it.</a:t>
            </a:r>
          </a:p>
          <a:p>
            <a:r>
              <a:t>It has lots of errors in the browser and the R console — ignore those for the moment.</a:t>
            </a:r>
          </a:p>
          <a:p>
            <a:r>
              <a:t>From the app, upload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diamonds.csv</a:t>
            </a:r>
            <a:r>
              <a:t> file found in the same directory. Now everything looks good.</a:t>
            </a:r>
          </a:p>
          <a:p>
            <a:r>
              <a:t>See if you can figure out why these errors appear when the app first comes up, and how you can get them to go away (first without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, and then, if you have time and can figure out how, using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).</a:t>
            </a:r>
          </a:p>
        </p:txBody>
      </p:sp>
      <p:pic>
        <p:nvPicPr>
          <p:cNvPr id="33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3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2" name="Antisolution:dynamic-antisolution.R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Antisolution: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dynamic-antisolution.R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This is how you used to have to do it: check for missing values yourself,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return(NULL)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You had to do this in every reactive, observer, or output that could have a missing value, plus all of the reactives, observers, and outputs that are downstream!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Solution: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Now you can use req in the reactives, observers, and outputs that directly use potentially-missing inputs, and everything downstream can just not worry about it.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me as a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FFFFFF"/>
                </a:solidFill>
              </a:defRPr>
            </a:pPr>
            <a:r>
              <a:t>Time as a</a:t>
            </a:r>
          </a:p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DBDBDB"/>
                </a:solidFill>
              </a:defRPr>
            </a:pPr>
            <a:r>
              <a:t>reactive source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3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54" name="Rectangle"/>
          <p:cNvSpPr/>
          <p:nvPr/>
        </p:nvSpPr>
        <p:spPr>
          <a:xfrm>
            <a:off x="1033450" y="4157637"/>
            <a:ext cx="22317100" cy="632206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ui &lt;- basicPage( verbatimTextOutput(“text&quot;) )…"/>
          <p:cNvSpPr txBox="1"/>
          <p:nvPr/>
        </p:nvSpPr>
        <p:spPr>
          <a:xfrm>
            <a:off x="1290677" y="4805162"/>
            <a:ext cx="21802646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basicPage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verbatimTextOutput</a:t>
            </a:r>
            <a:r>
              <a:rPr dirty="0">
                <a:latin typeface="Lucida Console" panose="020B0609040504020204" pitchFamily="49" charset="0"/>
              </a:rPr>
              <a:t>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 &lt;- reactive({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renderPrint</a:t>
            </a:r>
            <a:r>
              <a:rPr dirty="0">
                <a:latin typeface="Lucida Console" panose="020B0609040504020204" pitchFamily="49" charset="0"/>
              </a:rPr>
              <a:t>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shinyApp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, server)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10542788" y="6051213"/>
            <a:ext cx="11057335" cy="2136974"/>
            <a:chOff x="0" y="0"/>
            <a:chExt cx="11057334" cy="2136973"/>
          </a:xfrm>
        </p:grpSpPr>
        <p:sp>
          <p:nvSpPr>
            <p:cNvPr id="356" name="An app that reports Sys.time() at the time of first launch, and then doesn’t update it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that reports Sys.time() at the time of first launch, and then doesn’t update it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66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67" name="Rectangle"/>
          <p:cNvSpPr/>
          <p:nvPr/>
        </p:nvSpPr>
        <p:spPr>
          <a:xfrm>
            <a:off x="1033450" y="4157637"/>
            <a:ext cx="22317100" cy="76232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ui &lt;- basicPage( verbatimTextOutput(“text&quot;) )…"/>
          <p:cNvSpPr txBox="1"/>
          <p:nvPr/>
        </p:nvSpPr>
        <p:spPr>
          <a:xfrm>
            <a:off x="1290677" y="4717077"/>
            <a:ext cx="21802646" cy="65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basicPage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verbatimTextOutput</a:t>
            </a:r>
            <a:r>
              <a:rPr dirty="0">
                <a:latin typeface="Lucida Console" panose="020B0609040504020204" pitchFamily="49" charset="0"/>
              </a:rPr>
              <a:t>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 &lt;- reactive({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invalidateLater</a:t>
            </a:r>
            <a:r>
              <a:rPr dirty="0">
                <a:latin typeface="Lucida Console" panose="020B0609040504020204" pitchFamily="49" charset="0"/>
              </a:rPr>
              <a:t>(1000)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renderPrint</a:t>
            </a:r>
            <a:r>
              <a:rPr dirty="0">
                <a:latin typeface="Lucida Console" panose="020B0609040504020204" pitchFamily="49" charset="0"/>
              </a:rPr>
              <a:t>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shinyApp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, server)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10542788" y="6250183"/>
            <a:ext cx="11057335" cy="2136975"/>
            <a:chOff x="0" y="0"/>
            <a:chExt cx="11057334" cy="2136973"/>
          </a:xfrm>
        </p:grpSpPr>
        <p:sp>
          <p:nvSpPr>
            <p:cNvPr id="369" name="An app updates reported Sys.time() every second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updates reported Sys.time() every second</a:t>
              </a:r>
            </a:p>
          </p:txBody>
        </p:sp>
        <p:sp>
          <p:nvSpPr>
            <p:cNvPr id="370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mit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Limiting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rate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f a reactive value or expression changes too fast for downstream calculations to keep up, you can end up with a bad user experience (laggy experience, wasted work)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52963" cy="3956763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4550"/>
            </a:pPr>
            <a:r>
              <a:t>If a reactive value or expression changes too fast for downstream calculations to keep up, you can end up with a bad user experience (laggy experience, wasted work).</a:t>
            </a:r>
          </a:p>
          <a:p>
            <a:pPr marL="1225403" lvl="1" indent="-555097" defTabSz="751205">
              <a:spcBef>
                <a:spcPts val="2700"/>
              </a:spcBef>
              <a:defRPr sz="45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take a reactive expression object as input, and return a rate-limited version of that reactive expression.</a:t>
            </a:r>
          </a:p>
        </p:txBody>
      </p:sp>
      <p:sp>
        <p:nvSpPr>
          <p:cNvPr id="376" name="debounce and throt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debounce and throttle</a:t>
            </a:r>
          </a:p>
        </p:txBody>
      </p:sp>
      <p:sp>
        <p:nvSpPr>
          <p:cNvPr id="377" name="Rectangle"/>
          <p:cNvSpPr/>
          <p:nvPr/>
        </p:nvSpPr>
        <p:spPr>
          <a:xfrm>
            <a:off x="1033450" y="6870700"/>
            <a:ext cx="22317100" cy="521880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# A reactive that updates as often as every 50 milliseconds…"/>
          <p:cNvSpPr txBox="1"/>
          <p:nvPr/>
        </p:nvSpPr>
        <p:spPr>
          <a:xfrm>
            <a:off x="1290677" y="7212812"/>
            <a:ext cx="21802646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updates as often as every 50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 &lt;- reactive({ ...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updates no more often than every 2000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throttled_reactive</a:t>
            </a:r>
            <a:r>
              <a:rPr dirty="0">
                <a:latin typeface="Lucida Console" panose="020B0609040504020204" pitchFamily="49" charset="0"/>
              </a:rPr>
              <a:t> &lt;- throttle(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, 2000)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doesn't update until 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 has stopped</a:t>
            </a: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changing for at least 1000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debounced_reactive</a:t>
            </a:r>
            <a:r>
              <a:rPr dirty="0">
                <a:latin typeface="Lucida Console" panose="020B0609040504020204" pitchFamily="49" charset="0"/>
              </a:rPr>
              <a:t> &lt;- debounce(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, 1000)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86" name="Open and run points.R. Click on the plot a few times to create points. Notice the annoying laggy behavior — this is due to a (simulated) expensive summary output.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5637159"/>
          </a:xfrm>
          <a:prstGeom prst="rect">
            <a:avLst/>
          </a:prstGeom>
        </p:spPr>
        <p:txBody>
          <a:bodyPr/>
          <a:lstStyle/>
          <a:p>
            <a:r>
              <a:t>Open and run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points.R</a:t>
            </a:r>
            <a:r>
              <a:t>. Click on the plot a few times to create points. Notice the annoying laggy behavior — this is due to a (simulated) expensive summary output.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to prevent the summary output from running so often.</a:t>
            </a:r>
          </a:p>
        </p:txBody>
      </p:sp>
      <p:pic>
        <p:nvPicPr>
          <p:cNvPr id="38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ee points-solution.R"/>
          <p:cNvSpPr txBox="1"/>
          <p:nvPr/>
        </p:nvSpPr>
        <p:spPr>
          <a:xfrm>
            <a:off x="3469381" y="523943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points-solution.R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  <p:sp>
        <p:nvSpPr>
          <p:cNvPr id="3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reating a ggplo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ggplot</a:t>
            </a:r>
          </a:p>
        </p:txBody>
      </p:sp>
      <p:pic>
        <p:nvPicPr>
          <p:cNvPr id="207" name="Screen Shot 2019-08-18 at 12.38.53.png" descr="Screen Shot 2019-08-18 at 12.38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384" y="2904544"/>
            <a:ext cx="8356601" cy="73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8-18 at 12.40.17.png" descr="Screen Shot 2019-08-18 at 12.40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52" y="2584450"/>
            <a:ext cx="8191501" cy="85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ttps://www.rstudio.com/resources/cheatsheets/"/>
          <p:cNvSpPr txBox="1"/>
          <p:nvPr/>
        </p:nvSpPr>
        <p:spPr>
          <a:xfrm>
            <a:off x="11709685" y="12638633"/>
            <a:ext cx="110302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5"/>
              </a:rPr>
              <a:t>https://posit.co/resources/cheatsheets/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ypes of plo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plots</a:t>
            </a:r>
          </a:p>
        </p:txBody>
      </p:sp>
      <p:pic>
        <p:nvPicPr>
          <p:cNvPr id="212" name="Screen Shot 2019-08-18 at 12.56.48.png" descr="Screen Shot 2019-08-18 at 12.56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97" y="1648424"/>
            <a:ext cx="8242301" cy="96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 Shot 2019-08-18 at 12.55.59.png" descr="Screen Shot 2019-08-18 at 12.55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963" y="4405012"/>
            <a:ext cx="8051801" cy="530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www.rstudio.com/resources/cheatsheets/"/>
          <p:cNvSpPr txBox="1"/>
          <p:nvPr/>
        </p:nvSpPr>
        <p:spPr>
          <a:xfrm>
            <a:off x="11508373" y="12638633"/>
            <a:ext cx="110302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5"/>
              </a:rPr>
              <a:t>https://posit.co/resources/cheatsheets/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ggplot(diamonds, aes(x=cut)) +…"/>
          <p:cNvSpPr txBox="1"/>
          <p:nvPr/>
        </p:nvSpPr>
        <p:spPr>
          <a:xfrm>
            <a:off x="4226162" y="6774931"/>
            <a:ext cx="775532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(diamonds,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(x=cut))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geom_bar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3095</Words>
  <Application>Microsoft Office PowerPoint</Application>
  <PresentationFormat>Custom</PresentationFormat>
  <Paragraphs>465</Paragraphs>
  <Slides>69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Avenir Roman</vt:lpstr>
      <vt:lpstr>Courier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2</cp:revision>
  <dcterms:modified xsi:type="dcterms:W3CDTF">2022-11-17T14:54:29Z</dcterms:modified>
</cp:coreProperties>
</file>